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ist" panose="020B0604020202020204" charset="-52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0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2793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Единая точка входа: Управление паролями, доступом и программами с одного портала</a:t>
            </a:r>
            <a:endParaRPr lang="en-US" sz="445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C3BB53C-4042-DD9F-2F0F-34B87C45B53B}"/>
              </a:ext>
            </a:extLst>
          </p:cNvPr>
          <p:cNvSpPr/>
          <p:nvPr/>
        </p:nvSpPr>
        <p:spPr>
          <a:xfrm>
            <a:off x="12555020" y="7356297"/>
            <a:ext cx="2075380" cy="873303"/>
          </a:xfrm>
          <a:prstGeom prst="rect">
            <a:avLst/>
          </a:prstGeom>
          <a:solidFill>
            <a:srgbClr val="E0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41953" y="624483"/>
            <a:ext cx="11946493" cy="1180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Заключение: Единый портал — ключ к безопасности и эффективности ПК-систем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625203" y="2394942"/>
            <a:ext cx="11663243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Централизованное управление паролями и доступом — это не просто удобство, а фундамент современной ИТ-инфраструктуры, обеспечивающий безопасность и эффективность.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1341953" y="2182535"/>
            <a:ext cx="22860" cy="1028938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2063234" y="4857274"/>
            <a:ext cx="278368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Интеграция решений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41953" y="5265539"/>
            <a:ext cx="3504962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SSO, менеджеры паролей и MFA работают вместе, создавая комплексную защиту.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82" y="3423880"/>
            <a:ext cx="4181237" cy="4181237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2205" y="5121533"/>
            <a:ext cx="282535" cy="2825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689068" y="3741063"/>
            <a:ext cx="343150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Цифровая трансформация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9689068" y="4149328"/>
            <a:ext cx="3599378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Внедрение единой точки входа — это стратегический шаг к модернизации и безопасности.</a:t>
            </a:r>
            <a:endParaRPr lang="en-US" sz="14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582" y="3423880"/>
            <a:ext cx="4181237" cy="4181237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2621" y="4250472"/>
            <a:ext cx="282535" cy="2825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89068" y="5973366"/>
            <a:ext cx="236089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Надежная защита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689068" y="6381631"/>
            <a:ext cx="3599378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Обеспечение безопасности данных и систем в условиях постоянно растущих киберугроз.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582" y="3423880"/>
            <a:ext cx="4181237" cy="4181237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6852" y="6747450"/>
            <a:ext cx="282535" cy="282535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ADDF7F9-B9C3-3CA1-3A5F-A41FC13F6E40}"/>
              </a:ext>
            </a:extLst>
          </p:cNvPr>
          <p:cNvSpPr/>
          <p:nvPr/>
        </p:nvSpPr>
        <p:spPr>
          <a:xfrm>
            <a:off x="12555020" y="7356297"/>
            <a:ext cx="2075380" cy="873303"/>
          </a:xfrm>
          <a:prstGeom prst="rect">
            <a:avLst/>
          </a:prstGeom>
          <a:solidFill>
            <a:srgbClr val="E0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757357"/>
            <a:ext cx="10012561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Почему нужна единая точка входа?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8426" y="2155150"/>
            <a:ext cx="6471285" cy="2559606"/>
          </a:xfrm>
          <a:prstGeom prst="roundRect">
            <a:avLst>
              <a:gd name="adj" fmla="val 4287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38426" y="2132290"/>
            <a:ext cx="6471285" cy="91440"/>
          </a:xfrm>
          <a:prstGeom prst="roundRect">
            <a:avLst>
              <a:gd name="adj" fmla="val 207680"/>
            </a:avLst>
          </a:prstGeom>
          <a:solidFill>
            <a:srgbClr val="006747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838682"/>
            <a:ext cx="632936" cy="632936"/>
          </a:xfrm>
          <a:prstGeom prst="roundRect">
            <a:avLst>
              <a:gd name="adj" fmla="val 144470"/>
            </a:avLst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3847505" y="1996916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72264" y="2682597"/>
            <a:ext cx="454854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Устранение «парольного хаоса»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72264" y="3138726"/>
            <a:ext cx="600360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Современные организации используют сотни приложений и сервисов, что приводит к необходимости запоминать множество учетных данных.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0689" y="2155150"/>
            <a:ext cx="6471285" cy="2559606"/>
          </a:xfrm>
          <a:prstGeom prst="roundRect">
            <a:avLst>
              <a:gd name="adj" fmla="val 4287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420689" y="2132290"/>
            <a:ext cx="6471285" cy="91440"/>
          </a:xfrm>
          <a:prstGeom prst="roundRect">
            <a:avLst>
              <a:gd name="adj" fmla="val 207680"/>
            </a:avLst>
          </a:prstGeom>
          <a:solidFill>
            <a:srgbClr val="006747"/>
          </a:solidFill>
          <a:ln/>
        </p:spPr>
      </p:sp>
      <p:sp>
        <p:nvSpPr>
          <p:cNvPr id="11" name="Shape 9"/>
          <p:cNvSpPr/>
          <p:nvPr/>
        </p:nvSpPr>
        <p:spPr>
          <a:xfrm>
            <a:off x="10339864" y="1838682"/>
            <a:ext cx="632936" cy="632936"/>
          </a:xfrm>
          <a:prstGeom prst="roundRect">
            <a:avLst>
              <a:gd name="adj" fmla="val 144470"/>
            </a:avLst>
          </a:prstGeom>
          <a:solidFill>
            <a:srgbClr val="006747"/>
          </a:solidFill>
          <a:ln/>
        </p:spPr>
      </p:sp>
      <p:sp>
        <p:nvSpPr>
          <p:cNvPr id="12" name="Text 10"/>
          <p:cNvSpPr/>
          <p:nvPr/>
        </p:nvSpPr>
        <p:spPr>
          <a:xfrm>
            <a:off x="10529768" y="1996916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54528" y="2682597"/>
            <a:ext cx="600360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Повышение безопасности и производительности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654528" y="3468291"/>
            <a:ext cx="600360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Пользователи вынуждены запоминать множество паролей, что снижает безопасность и продуктивность работы, увеличивая риски утечек.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8426" y="5242203"/>
            <a:ext cx="6471285" cy="2230041"/>
          </a:xfrm>
          <a:prstGeom prst="roundRect">
            <a:avLst>
              <a:gd name="adj" fmla="val 492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38426" y="5219343"/>
            <a:ext cx="6471285" cy="91440"/>
          </a:xfrm>
          <a:prstGeom prst="roundRect">
            <a:avLst>
              <a:gd name="adj" fmla="val 207680"/>
            </a:avLst>
          </a:prstGeom>
          <a:solidFill>
            <a:srgbClr val="006747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600" y="4925735"/>
            <a:ext cx="632936" cy="632936"/>
          </a:xfrm>
          <a:prstGeom prst="roundRect">
            <a:avLst>
              <a:gd name="adj" fmla="val 144470"/>
            </a:avLst>
          </a:prstGeom>
          <a:solidFill>
            <a:srgbClr val="006747"/>
          </a:solidFill>
          <a:ln/>
        </p:spPr>
      </p:sp>
      <p:sp>
        <p:nvSpPr>
          <p:cNvPr id="18" name="Text 16"/>
          <p:cNvSpPr/>
          <p:nvPr/>
        </p:nvSpPr>
        <p:spPr>
          <a:xfrm>
            <a:off x="3847505" y="5083969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72264" y="5769650"/>
            <a:ext cx="446198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Централизованное управление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72264" y="6225778"/>
            <a:ext cx="600360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Единая точка входа упрощает работу, снижает риски и обеспечивает системный подход к управлению доступом.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0689" y="5242203"/>
            <a:ext cx="6471285" cy="2230041"/>
          </a:xfrm>
          <a:prstGeom prst="roundRect">
            <a:avLst>
              <a:gd name="adj" fmla="val 492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420689" y="5219343"/>
            <a:ext cx="6471285" cy="91440"/>
          </a:xfrm>
          <a:prstGeom prst="roundRect">
            <a:avLst>
              <a:gd name="adj" fmla="val 207680"/>
            </a:avLst>
          </a:prstGeom>
          <a:solidFill>
            <a:srgbClr val="006747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39864" y="4925735"/>
            <a:ext cx="632936" cy="632936"/>
          </a:xfrm>
          <a:prstGeom prst="roundRect">
            <a:avLst>
              <a:gd name="adj" fmla="val 144470"/>
            </a:avLst>
          </a:prstGeom>
          <a:solidFill>
            <a:srgbClr val="006747"/>
          </a:solidFill>
          <a:ln/>
        </p:spPr>
      </p:sp>
      <p:sp>
        <p:nvSpPr>
          <p:cNvPr id="24" name="Text 22"/>
          <p:cNvSpPr/>
          <p:nvPr/>
        </p:nvSpPr>
        <p:spPr>
          <a:xfrm>
            <a:off x="10529768" y="5083969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54528" y="5769650"/>
            <a:ext cx="410122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Актуальность в ПК-системах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654528" y="6225778"/>
            <a:ext cx="600360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Для внедрения и поддержки ПК-систем, управление программами и доступом с одного портала критически важно для согласованности и эффективности.</a:t>
            </a:r>
            <a:endParaRPr lang="en-US" sz="165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CE03588-EEEF-C03B-CF1F-3C6AA29723DA}"/>
              </a:ext>
            </a:extLst>
          </p:cNvPr>
          <p:cNvSpPr/>
          <p:nvPr/>
        </p:nvSpPr>
        <p:spPr>
          <a:xfrm>
            <a:off x="12555020" y="7356297"/>
            <a:ext cx="2075380" cy="873303"/>
          </a:xfrm>
          <a:prstGeom prst="rect">
            <a:avLst/>
          </a:prstGeom>
          <a:solidFill>
            <a:srgbClr val="E0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1345" y="446842"/>
            <a:ext cx="10247709" cy="1012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Технология единого входа (SSO) — как это работает?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45" y="1884521"/>
            <a:ext cx="5990511" cy="6480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53270" y="2694503"/>
            <a:ext cx="207811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Однократный вход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2353270" y="3109555"/>
            <a:ext cx="5666661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Пользователь вводит логин и пароль всего один раз для доступа ко всем корпоративным приложениям.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345" y="3789878"/>
            <a:ext cx="5990511" cy="6480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53270" y="4599861"/>
            <a:ext cx="372451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Автоматическая аутентификация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2353270" y="5014913"/>
            <a:ext cx="5666661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Система автоматически аутентифицирует пользователя в других сервисах, используя токены.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345" y="5695236"/>
            <a:ext cx="5990511" cy="6480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53270" y="6505218"/>
            <a:ext cx="2763322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Стандарты безопасности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2353270" y="6920270"/>
            <a:ext cx="5666661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Для безопасного обмена токенами аутентификации используются стандарты SAML, OAuth и OpenID.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763" y="1884521"/>
            <a:ext cx="3861911" cy="38619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275F20C-0880-3E29-E9AC-C6FB4A7CA6E7}"/>
              </a:ext>
            </a:extLst>
          </p:cNvPr>
          <p:cNvSpPr/>
          <p:nvPr/>
        </p:nvSpPr>
        <p:spPr>
          <a:xfrm>
            <a:off x="12555020" y="7356297"/>
            <a:ext cx="2075380" cy="873303"/>
          </a:xfrm>
          <a:prstGeom prst="rect">
            <a:avLst/>
          </a:prstGeom>
          <a:solidFill>
            <a:srgbClr val="E0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95456" y="512326"/>
            <a:ext cx="9239369" cy="91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Преимущества SSO для пользователей и ИТ-администраторов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076" y="1813798"/>
            <a:ext cx="4553664" cy="175283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41" y="1813798"/>
            <a:ext cx="4553664" cy="175283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076" y="3683437"/>
            <a:ext cx="9224129" cy="1752838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2695456" y="5697260"/>
            <a:ext cx="2982397" cy="2019895"/>
          </a:xfrm>
          <a:prstGeom prst="roundRect">
            <a:avLst>
              <a:gd name="adj" fmla="val 1735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2849047" y="5850850"/>
            <a:ext cx="2675215" cy="456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Экономия времени пользователей</a:t>
            </a:r>
            <a:endParaRPr lang="en-US" sz="1400" dirty="0"/>
          </a:p>
        </p:txBody>
      </p:sp>
      <p:sp>
        <p:nvSpPr>
          <p:cNvPr id="8" name="Text 3"/>
          <p:cNvSpPr/>
          <p:nvPr/>
        </p:nvSpPr>
        <p:spPr>
          <a:xfrm>
            <a:off x="2849047" y="6394966"/>
            <a:ext cx="2675215" cy="701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Пользователи экономят до 11 часов в год на ввод паролей и сбросы, повышая свою продуктивность.</a:t>
            </a:r>
            <a:endParaRPr lang="en-US" sz="1150" dirty="0"/>
          </a:p>
        </p:txBody>
      </p:sp>
      <p:sp>
        <p:nvSpPr>
          <p:cNvPr id="9" name="Shape 4"/>
          <p:cNvSpPr/>
          <p:nvPr/>
        </p:nvSpPr>
        <p:spPr>
          <a:xfrm>
            <a:off x="5823823" y="5697260"/>
            <a:ext cx="2982516" cy="2019895"/>
          </a:xfrm>
          <a:prstGeom prst="roundRect">
            <a:avLst>
              <a:gd name="adj" fmla="val 1735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5977414" y="5850850"/>
            <a:ext cx="2675334" cy="456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Снижение нагрузки на ИТ-поддержку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5977414" y="6394966"/>
            <a:ext cx="2675334" cy="934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Количество обращений в службу поддержки сокращается на 50% (по данным Gartner), освобождая ресурсы ИТ-отдела.</a:t>
            </a:r>
            <a:endParaRPr lang="en-US" sz="1150" dirty="0"/>
          </a:p>
        </p:txBody>
      </p:sp>
      <p:sp>
        <p:nvSpPr>
          <p:cNvPr id="12" name="Shape 7"/>
          <p:cNvSpPr/>
          <p:nvPr/>
        </p:nvSpPr>
        <p:spPr>
          <a:xfrm>
            <a:off x="8952309" y="5697260"/>
            <a:ext cx="2982516" cy="2019895"/>
          </a:xfrm>
          <a:prstGeom prst="roundRect">
            <a:avLst>
              <a:gd name="adj" fmla="val 1735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9105900" y="5850850"/>
            <a:ext cx="2675334" cy="456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Усиленный контроль и аудит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9105900" y="6394966"/>
            <a:ext cx="2675334" cy="1168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Обеспечивается централизованный контроль доступа и детальный аудит действий пользователей, повышая прозрачность и безопасность.</a:t>
            </a:r>
            <a:endParaRPr lang="en-US" sz="11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FDBAC98-2241-B7A9-C57C-EBEA55BFC63D}"/>
              </a:ext>
            </a:extLst>
          </p:cNvPr>
          <p:cNvSpPr/>
          <p:nvPr/>
        </p:nvSpPr>
        <p:spPr>
          <a:xfrm>
            <a:off x="12555020" y="7356297"/>
            <a:ext cx="2075380" cy="873303"/>
          </a:xfrm>
          <a:prstGeom prst="rect">
            <a:avLst/>
          </a:prstGeom>
          <a:solidFill>
            <a:srgbClr val="E0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2" y="311825"/>
            <a:ext cx="717339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Интеграция управления паролями с SSO: решение проблем безопасности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28442" y="1292543"/>
            <a:ext cx="344828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Интеграция менеджеров паролей с SSO позволяет достичь максимального уровня безопасности и удобства: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74968" y="1948653"/>
            <a:ext cx="5045688" cy="1684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Менеджеры паролей: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обеспечивают надежное хранение и генерацию сложных, уникальных паролей для каждого сервиса, избавляя пользователей от необходимости их запоминать.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-112104" y="3092395"/>
            <a:ext cx="7780595" cy="5815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Безопасное управление: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благодаря интеграции с SSO, пароли безопасно управляются без повторного ввода, снижая риск фишинга и несанкционированного доступа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427030" y="3894613"/>
            <a:ext cx="6026641" cy="2125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Шифрование по ГОСТ: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использование стандартов, таких как ГОСТ 34.12-2018, гарантирует высокий уровень криптографической защиты данных.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728442" y="5872181"/>
            <a:ext cx="3448288" cy="7260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Двухуровневая защита: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внедрение дополнительных мер безопасности, таких как двухуровневая аутентификация, обеспечивает комплексную защиту учетных записей.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874" y="1432110"/>
            <a:ext cx="3448288" cy="3448288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52" y="4893826"/>
            <a:ext cx="3448288" cy="344828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7ECCE5-BD32-D0E0-0291-47248D9C7D27}"/>
              </a:ext>
            </a:extLst>
          </p:cNvPr>
          <p:cNvSpPr/>
          <p:nvPr/>
        </p:nvSpPr>
        <p:spPr>
          <a:xfrm>
            <a:off x="12555020" y="7356297"/>
            <a:ext cx="2075380" cy="873303"/>
          </a:xfrm>
          <a:prstGeom prst="rect">
            <a:avLst/>
          </a:prstGeom>
          <a:solidFill>
            <a:srgbClr val="E0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733306"/>
            <a:ext cx="7698343" cy="1936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Управление доступом и многофакторная аутентификация (MFA)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48665" y="2969062"/>
            <a:ext cx="464582" cy="536972"/>
          </a:xfrm>
          <a:prstGeom prst="roundRect">
            <a:avLst>
              <a:gd name="adj" fmla="val 11809"/>
            </a:avLst>
          </a:prstGeom>
          <a:solidFill>
            <a:srgbClr val="DFDFE0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" y="3127772"/>
            <a:ext cx="258128" cy="2064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97330" y="3102054"/>
            <a:ext cx="364998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Повышение безопасности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97330" y="3548658"/>
            <a:ext cx="6923842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MFA существенно повышает уровень безопасности, снижая риски компрометации учетных записей.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48665" y="4612362"/>
            <a:ext cx="464582" cy="536972"/>
          </a:xfrm>
          <a:prstGeom prst="roundRect">
            <a:avLst>
              <a:gd name="adj" fmla="val 11809"/>
            </a:avLst>
          </a:prstGeom>
          <a:solidFill>
            <a:srgbClr val="DFDFE0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" y="4771073"/>
            <a:ext cx="258128" cy="2064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97330" y="4745355"/>
            <a:ext cx="515564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Различные методы аутентификации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497330" y="5191958"/>
            <a:ext cx="6923842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Поддержка push-уведомлений, одноразовых паролей (OTP) и RFID-токенов для гибкости и надежности.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48665" y="6255663"/>
            <a:ext cx="464582" cy="536972"/>
          </a:xfrm>
          <a:prstGeom prst="roundRect">
            <a:avLst>
              <a:gd name="adj" fmla="val 11809"/>
            </a:avLst>
          </a:prstGeom>
          <a:solidFill>
            <a:srgbClr val="DFDFE0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" y="6414373"/>
            <a:ext cx="258128" cy="20645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97330" y="6388656"/>
            <a:ext cx="436733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Централизованное управление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497330" y="6835259"/>
            <a:ext cx="6923842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Единый портал позволяет централизованно управлять политиками доступа, обеспечивая единообразие и контроль.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67301" y="831413"/>
            <a:ext cx="12095678" cy="1194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Российские решения и опыт внедрения: пример Indeed Access Manager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267301" y="2485192"/>
            <a:ext cx="7070765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Российские решения, такие как Indeed Access Manager, предлагают: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267301" y="2963108"/>
            <a:ext cx="707076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Локальная установка:</a:t>
            </a: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полный контроль над данными и соответствие российским требованиям регуляторов (ФСТЭК, Банк России).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267301" y="3641765"/>
            <a:ext cx="707076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Широкая интеграция:</a:t>
            </a: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совместимость с SIEM-системами и другими средствами мониторинга безопасности для комплексной защиты.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267301" y="4320421"/>
            <a:ext cx="7070765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Успешные кейсы:</a:t>
            </a: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Альфа-Банк успешно внедрил Indeed Access Manager, значительно повысив уровень защиты и упростив масштабирование инфраструктуры.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1267301" y="5453063"/>
            <a:ext cx="7070765" cy="1730097"/>
          </a:xfrm>
          <a:prstGeom prst="roundRect">
            <a:avLst>
              <a:gd name="adj" fmla="val 9948"/>
            </a:avLst>
          </a:prstGeom>
          <a:solidFill>
            <a:srgbClr val="B3FFE7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5745599"/>
            <a:ext cx="238958" cy="1912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888688" y="5692021"/>
            <a:ext cx="6258163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Indeed Access Manager — это эффективное решение для организаций, стремящихся к независимости от западных поставщиков и обеспечению высокой степени защиты информации.</a:t>
            </a:r>
            <a:endParaRPr lang="en-US" sz="15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173" y="2528173"/>
            <a:ext cx="4558308" cy="455830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6FCC1E3-AD10-574C-3568-349662C394A2}"/>
              </a:ext>
            </a:extLst>
          </p:cNvPr>
          <p:cNvSpPr/>
          <p:nvPr/>
        </p:nvSpPr>
        <p:spPr>
          <a:xfrm>
            <a:off x="12555020" y="7356297"/>
            <a:ext cx="2075380" cy="873303"/>
          </a:xfrm>
          <a:prstGeom prst="rect">
            <a:avLst/>
          </a:prstGeom>
          <a:solidFill>
            <a:srgbClr val="E0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922973"/>
            <a:ext cx="12601099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Вызовы и ограничения единой точки входа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2937867" y="2020372"/>
            <a:ext cx="2188488" cy="1576507"/>
          </a:xfrm>
          <a:prstGeom prst="roundRect">
            <a:avLst>
              <a:gd name="adj" fmla="val 1222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81557" y="2620447"/>
            <a:ext cx="301109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5340429" y="2234446"/>
            <a:ext cx="296965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Единая точка отказа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5340429" y="2697480"/>
            <a:ext cx="8326517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Потеря доступа к мастер-аккаунту может привести к блокировке всех сервисов, требуя надежного резервирования.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233392" y="3581638"/>
            <a:ext cx="8540591" cy="15240"/>
          </a:xfrm>
          <a:prstGeom prst="roundRect">
            <a:avLst>
              <a:gd name="adj" fmla="val 1264596"/>
            </a:avLst>
          </a:prstGeom>
          <a:solidFill>
            <a:srgbClr val="B7D5CA"/>
          </a:solidFill>
          <a:ln/>
        </p:spPr>
      </p:sp>
      <p:sp>
        <p:nvSpPr>
          <p:cNvPr id="8" name="Shape 6"/>
          <p:cNvSpPr/>
          <p:nvPr/>
        </p:nvSpPr>
        <p:spPr>
          <a:xfrm>
            <a:off x="1843564" y="3703915"/>
            <a:ext cx="4377095" cy="1576507"/>
          </a:xfrm>
          <a:prstGeom prst="roundRect">
            <a:avLst>
              <a:gd name="adj" fmla="val 1222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81557" y="4303990"/>
            <a:ext cx="301109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6434733" y="3917990"/>
            <a:ext cx="651605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Несовместимость с устаревшими системами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6434733" y="4381024"/>
            <a:ext cx="7232213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Некоторые устаревшие приложения могут не поддерживать SSO, требуя дополнительных решений или модернизации.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6327696" y="5265182"/>
            <a:ext cx="7446288" cy="15240"/>
          </a:xfrm>
          <a:prstGeom prst="roundRect">
            <a:avLst>
              <a:gd name="adj" fmla="val 1264596"/>
            </a:avLst>
          </a:prstGeom>
          <a:solidFill>
            <a:srgbClr val="B7D5CA"/>
          </a:solidFill>
          <a:ln/>
        </p:spPr>
      </p:sp>
      <p:sp>
        <p:nvSpPr>
          <p:cNvPr id="13" name="Shape 11"/>
          <p:cNvSpPr/>
          <p:nvPr/>
        </p:nvSpPr>
        <p:spPr>
          <a:xfrm>
            <a:off x="749379" y="5387459"/>
            <a:ext cx="6565821" cy="1919168"/>
          </a:xfrm>
          <a:prstGeom prst="roundRect">
            <a:avLst>
              <a:gd name="adj" fmla="val 100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81676" y="6158865"/>
            <a:ext cx="301109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29274" y="5601533"/>
            <a:ext cx="3904655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Постоянное обслуживание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529274" y="6064568"/>
            <a:ext cx="6137672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Необходимость регулярного обновления и поддержки системы для обеспечения ее актуальности и безопасности.</a:t>
            </a:r>
            <a:endParaRPr lang="en-US" sz="16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DB43B43-FF1C-B0EB-4359-8C5D017B68A6}"/>
              </a:ext>
            </a:extLst>
          </p:cNvPr>
          <p:cNvSpPr/>
          <p:nvPr/>
        </p:nvSpPr>
        <p:spPr>
          <a:xfrm>
            <a:off x="12555020" y="7356297"/>
            <a:ext cx="2075380" cy="873303"/>
          </a:xfrm>
          <a:prstGeom prst="rect">
            <a:avLst/>
          </a:prstGeom>
          <a:solidFill>
            <a:srgbClr val="E0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9271" y="584835"/>
            <a:ext cx="11051738" cy="1092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Практическая польза для бизнеса и пользователей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271" y="2135505"/>
            <a:ext cx="5312688" cy="53126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35823" y="2135505"/>
            <a:ext cx="698897" cy="1356003"/>
          </a:xfrm>
          <a:prstGeom prst="roundRect">
            <a:avLst>
              <a:gd name="adj" fmla="val 3600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54183" y="2649736"/>
            <a:ext cx="26205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8409384" y="2310170"/>
            <a:ext cx="3970973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Повышение производительности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409384" y="2757726"/>
            <a:ext cx="4439126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Упрощение доступа к системам значительно ускоряет выполнение задач сотрудниками.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535823" y="3666173"/>
            <a:ext cx="698897" cy="1356003"/>
          </a:xfrm>
          <a:prstGeom prst="roundRect">
            <a:avLst>
              <a:gd name="adj" fmla="val 3600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54183" y="4180403"/>
            <a:ext cx="26205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8409384" y="3840837"/>
            <a:ext cx="3873103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Снижение операционных затрат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8409384" y="4288393"/>
            <a:ext cx="4439126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Сокращение затрат на поддержку пользователей и их обучение благодаря унифицированному доступу.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7535823" y="5196840"/>
            <a:ext cx="698897" cy="1908453"/>
          </a:xfrm>
          <a:prstGeom prst="roundRect">
            <a:avLst>
              <a:gd name="adj" fmla="val 3600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754183" y="5987296"/>
            <a:ext cx="26205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8409384" y="5371505"/>
            <a:ext cx="4439126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Улучшение безопасности и соответствия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409384" y="6091952"/>
            <a:ext cx="4439126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Единая система повышает общий уровень безопасности и упрощает соблюдение нормативных требований.</a:t>
            </a:r>
            <a:endParaRPr lang="en-US" sz="13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0C8F92E-BE81-DA44-3D53-17AC93855B8E}"/>
              </a:ext>
            </a:extLst>
          </p:cNvPr>
          <p:cNvSpPr/>
          <p:nvPr/>
        </p:nvSpPr>
        <p:spPr>
          <a:xfrm>
            <a:off x="12555020" y="7356297"/>
            <a:ext cx="2075380" cy="873303"/>
          </a:xfrm>
          <a:prstGeom prst="rect">
            <a:avLst/>
          </a:prstGeom>
          <a:solidFill>
            <a:srgbClr val="E0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683</Words>
  <Application>Microsoft Office PowerPoint</Application>
  <PresentationFormat>Произвольный</PresentationFormat>
  <Paragraphs>85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Noto Serif SC Bold</vt:lpstr>
      <vt:lpstr>Geist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Евгений</cp:lastModifiedBy>
  <cp:revision>2</cp:revision>
  <dcterms:created xsi:type="dcterms:W3CDTF">2026-01-25T19:04:06Z</dcterms:created>
  <dcterms:modified xsi:type="dcterms:W3CDTF">2026-01-25T19:07:09Z</dcterms:modified>
</cp:coreProperties>
</file>